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6" r:id="rId10"/>
    <p:sldId id="281" r:id="rId11"/>
    <p:sldId id="282" r:id="rId12"/>
    <p:sldId id="283" r:id="rId13"/>
    <p:sldId id="284" r:id="rId14"/>
    <p:sldId id="285" r:id="rId15"/>
    <p:sldId id="272" r:id="rId16"/>
    <p:sldId id="28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5A7"/>
    <a:srgbClr val="899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 showGuides="1">
      <p:cViewPr varScale="1">
        <p:scale>
          <a:sx n="119" d="100"/>
          <a:sy n="119" d="100"/>
        </p:scale>
        <p:origin x="21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B4A8-D116-354F-9960-C893CEF83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736" y="2330762"/>
            <a:ext cx="8175811" cy="1052628"/>
          </a:xfrm>
        </p:spPr>
        <p:txBody>
          <a:bodyPr tIns="0" bIns="0" anchor="ctr" anchorCtr="0"/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THE JEWELS IN THE CROWN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09497B-343F-C449-A2E1-764FDB726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862" y="3383390"/>
            <a:ext cx="2035014" cy="19116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5BA151-2837-664A-AEEB-0D73225BF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828" y="3383487"/>
            <a:ext cx="2178591" cy="19114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9B5F31-9E86-5A42-9896-08A4EDC095C7}"/>
              </a:ext>
            </a:extLst>
          </p:cNvPr>
          <p:cNvSpPr txBox="1"/>
          <p:nvPr/>
        </p:nvSpPr>
        <p:spPr>
          <a:xfrm>
            <a:off x="3910463" y="5434059"/>
            <a:ext cx="2981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Meryl Balaban</a:t>
            </a:r>
          </a:p>
          <a:p>
            <a:pPr algn="ctr"/>
            <a:r>
              <a:rPr lang="en-US" sz="2400" b="1">
                <a:solidFill>
                  <a:schemeClr val="tx2"/>
                </a:solidFill>
              </a:rPr>
              <a:t>Madeleine Gimbel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B22FB9-49CF-3747-8230-F363695EA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819" y="507831"/>
            <a:ext cx="3077108" cy="182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95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347" y="971818"/>
            <a:ext cx="7296375" cy="792436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NORTH ATLANTIC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14AC24-27D8-C74F-AF7C-7B2D50A36353}"/>
              </a:ext>
            </a:extLst>
          </p:cNvPr>
          <p:cNvGrpSpPr/>
          <p:nvPr/>
        </p:nvGrpSpPr>
        <p:grpSpPr>
          <a:xfrm>
            <a:off x="3234083" y="4000500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A1EE4EB-8E0D-734E-AC7B-811DF84114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CBC99E6-E0A8-9341-8CAF-4DBF6F552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41908EA-FCA6-4D47-8559-0844C393C13A}"/>
              </a:ext>
            </a:extLst>
          </p:cNvPr>
          <p:cNvSpPr txBox="1"/>
          <p:nvPr/>
        </p:nvSpPr>
        <p:spPr>
          <a:xfrm>
            <a:off x="1731981" y="2502786"/>
            <a:ext cx="7196866" cy="82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Israel of Natick Sisterhood—Natick, MA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The Emanuel Synagogue Sisterhood—West Hartford, CT</a:t>
            </a:r>
          </a:p>
        </p:txBody>
      </p:sp>
    </p:spTree>
    <p:extLst>
      <p:ext uri="{BB962C8B-B14F-4D97-AF65-F5344CB8AC3E}">
        <p14:creationId xmlns:p14="http://schemas.microsoft.com/office/powerpoint/2010/main" val="331917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59" y="971818"/>
            <a:ext cx="8991600" cy="986074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NORTH X NORTHWEST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DA1821-1B61-6C47-8328-7F23EF2DA207}"/>
              </a:ext>
            </a:extLst>
          </p:cNvPr>
          <p:cNvGrpSpPr/>
          <p:nvPr/>
        </p:nvGrpSpPr>
        <p:grpSpPr>
          <a:xfrm>
            <a:off x="2943626" y="4214308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531AB83-5613-B345-969B-3C45923B4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2D2E70-25D8-4E4C-B722-8D5229021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DF1BA2B-365F-1F4B-A1B0-18AC0B2B9B55}"/>
              </a:ext>
            </a:extLst>
          </p:cNvPr>
          <p:cNvSpPr txBox="1"/>
          <p:nvPr/>
        </p:nvSpPr>
        <p:spPr>
          <a:xfrm>
            <a:off x="1742739" y="2526973"/>
            <a:ext cx="7627172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Shalom Sisterhood—Edmonton, Alberta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</a:t>
            </a:r>
            <a:r>
              <a:rPr lang="en-US" sz="2200" dirty="0" err="1">
                <a:solidFill>
                  <a:schemeClr val="tx2"/>
                </a:solidFill>
              </a:rPr>
              <a:t>Neveh</a:t>
            </a:r>
            <a:r>
              <a:rPr lang="en-US" sz="2200" dirty="0">
                <a:solidFill>
                  <a:schemeClr val="tx2"/>
                </a:solidFill>
              </a:rPr>
              <a:t> Shalom Sisterhood—Portland, OR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Women of B’nai Shalom—Walnut Creek, CA</a:t>
            </a:r>
          </a:p>
        </p:txBody>
      </p:sp>
    </p:spTree>
    <p:extLst>
      <p:ext uri="{BB962C8B-B14F-4D97-AF65-F5344CB8AC3E}">
        <p14:creationId xmlns:p14="http://schemas.microsoft.com/office/powerpoint/2010/main" val="1566478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134" y="141032"/>
            <a:ext cx="8991600" cy="835467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PACIFIC SOUTHWEST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082BE4-885C-A943-9455-9449BF99D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022" y="5345368"/>
            <a:ext cx="1460091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5C34A7-8D23-134D-9BCA-C641E1AF5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552" y="5345410"/>
            <a:ext cx="1563105" cy="13714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3FEB63-48FC-144D-87ED-59146438AC1A}"/>
              </a:ext>
            </a:extLst>
          </p:cNvPr>
          <p:cNvSpPr txBox="1"/>
          <p:nvPr/>
        </p:nvSpPr>
        <p:spPr>
          <a:xfrm>
            <a:off x="892885" y="1191143"/>
            <a:ext cx="90686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Adat</a:t>
            </a:r>
            <a:r>
              <a:rPr lang="en-US" sz="2200" dirty="0">
                <a:solidFill>
                  <a:schemeClr val="tx2"/>
                </a:solidFill>
              </a:rPr>
              <a:t> Ari El Sisterhood—Valley Village, CA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Adat</a:t>
            </a:r>
            <a:r>
              <a:rPr lang="en-US" sz="2200" dirty="0">
                <a:solidFill>
                  <a:schemeClr val="tx2"/>
                </a:solidFill>
              </a:rPr>
              <a:t> Shalom Women's League—Los Angeles, CA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Beth El Women's League—Phoenix, AZ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Ner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Tamid</a:t>
            </a:r>
            <a:r>
              <a:rPr lang="en-US" sz="2200" dirty="0">
                <a:solidFill>
                  <a:schemeClr val="tx2"/>
                </a:solidFill>
              </a:rPr>
              <a:t> of South Bay Sisterhood—Rancho Palos Verdes, CA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Shomrei Torah Synagogue Sisterhood—West Hills, CA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Sinai Temple Sisterhood—Los Angeles, CA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Ramat Zion Sisterhood—Northridge, CA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Women of Aliyah—Woodland Hills, CA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Women’s League of Temple Beth Sholom—Las Vegas, NV</a:t>
            </a:r>
          </a:p>
          <a:p>
            <a:pPr>
              <a:spcAft>
                <a:spcPts val="400"/>
              </a:spcAft>
            </a:pPr>
            <a:r>
              <a:rPr lang="en-US" sz="2200" spc="-20" dirty="0">
                <a:solidFill>
                  <a:schemeClr val="tx2"/>
                </a:solidFill>
              </a:rPr>
              <a:t>Women's Connection of Congregation Beth El—La Jolla (San Diego), CA</a:t>
            </a:r>
          </a:p>
        </p:txBody>
      </p:sp>
    </p:spTree>
    <p:extLst>
      <p:ext uri="{BB962C8B-B14F-4D97-AF65-F5344CB8AC3E}">
        <p14:creationId xmlns:p14="http://schemas.microsoft.com/office/powerpoint/2010/main" val="16698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616815"/>
            <a:ext cx="6758492" cy="953801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SEABOARD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5EA302-2F81-2844-98F4-E2D1F02DC797}"/>
              </a:ext>
            </a:extLst>
          </p:cNvPr>
          <p:cNvGrpSpPr/>
          <p:nvPr/>
        </p:nvGrpSpPr>
        <p:grpSpPr>
          <a:xfrm>
            <a:off x="3180295" y="4557613"/>
            <a:ext cx="4112635" cy="1371600"/>
            <a:chOff x="3352417" y="5065613"/>
            <a:chExt cx="4112635" cy="13716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1A77E73-3E55-8A4C-9057-E579016E5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939DA24-E646-3A4D-8D31-DFA076220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D2BD9F4-5289-A84A-9B30-8CF90A8210D3}"/>
              </a:ext>
            </a:extLst>
          </p:cNvPr>
          <p:cNvSpPr txBox="1"/>
          <p:nvPr/>
        </p:nvSpPr>
        <p:spPr>
          <a:xfrm>
            <a:off x="1645920" y="1869556"/>
            <a:ext cx="6917167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Adas</a:t>
            </a:r>
            <a:r>
              <a:rPr lang="en-US" sz="2200" dirty="0">
                <a:solidFill>
                  <a:schemeClr val="tx2"/>
                </a:solidFill>
              </a:rPr>
              <a:t> Israel Sisterhood—Washington, DC 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Adat</a:t>
            </a:r>
            <a:r>
              <a:rPr lang="en-US" sz="2200" dirty="0">
                <a:solidFill>
                  <a:schemeClr val="tx2"/>
                </a:solidFill>
              </a:rPr>
              <a:t> Chaim Sisterhood—Owings Mills, MD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Beth Israel Sisterhood—Owings Mills, MD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B’nai Israel Congregation Sisterhood—Rockville, MD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Har Shalom Sisterhood—Potomac, MD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Olam Tikvah Sisterhood—Fairfax, VA</a:t>
            </a:r>
          </a:p>
        </p:txBody>
      </p:sp>
    </p:spTree>
    <p:extLst>
      <p:ext uri="{BB962C8B-B14F-4D97-AF65-F5344CB8AC3E}">
        <p14:creationId xmlns:p14="http://schemas.microsoft.com/office/powerpoint/2010/main" val="414963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771" y="982576"/>
            <a:ext cx="8991600" cy="781679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SOUTHERN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F5735B-A645-8947-A6A9-4BD027E4A1D4}"/>
              </a:ext>
            </a:extLst>
          </p:cNvPr>
          <p:cNvGrpSpPr/>
          <p:nvPr/>
        </p:nvGrpSpPr>
        <p:grpSpPr>
          <a:xfrm>
            <a:off x="3244840" y="4503824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BA99C24-FF27-5F48-9891-98BFB6E2B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909EC63-B98B-C744-AE9B-B9527EA30C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2BFA6B6-608B-1F4F-939A-DDA3576BEEA3}"/>
              </a:ext>
            </a:extLst>
          </p:cNvPr>
          <p:cNvSpPr txBox="1"/>
          <p:nvPr/>
        </p:nvSpPr>
        <p:spPr>
          <a:xfrm>
            <a:off x="1742739" y="2333800"/>
            <a:ext cx="76594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Adas</a:t>
            </a:r>
            <a:r>
              <a:rPr lang="en-US" sz="2200" dirty="0">
                <a:solidFill>
                  <a:schemeClr val="tx2"/>
                </a:solidFill>
              </a:rPr>
              <a:t> Yeshurun Synagogue Sisterhood—Augusta, GA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Ahavath</a:t>
            </a:r>
            <a:r>
              <a:rPr lang="en-US" sz="2200" dirty="0">
                <a:solidFill>
                  <a:schemeClr val="tx2"/>
                </a:solidFill>
              </a:rPr>
              <a:t> Achim Sisterhood—Atlanta, GA</a:t>
            </a:r>
          </a:p>
          <a:p>
            <a:pPr>
              <a:spcAft>
                <a:spcPts val="400"/>
              </a:spcAft>
            </a:pPr>
            <a:r>
              <a:rPr lang="en-US" sz="2200">
                <a:solidFill>
                  <a:schemeClr val="tx2"/>
                </a:solidFill>
              </a:rPr>
              <a:t>Congregation Beth </a:t>
            </a:r>
            <a:r>
              <a:rPr lang="en-US" sz="2200" dirty="0">
                <a:solidFill>
                  <a:schemeClr val="tx2"/>
                </a:solidFill>
              </a:rPr>
              <a:t>Shalom Sisterhood—Atlanta, GA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Women of Temple Israel—Charlotte, NC</a:t>
            </a:r>
          </a:p>
        </p:txBody>
      </p:sp>
    </p:spTree>
    <p:extLst>
      <p:ext uri="{BB962C8B-B14F-4D97-AF65-F5344CB8AC3E}">
        <p14:creationId xmlns:p14="http://schemas.microsoft.com/office/powerpoint/2010/main" val="186177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45350-7D48-41D6-8E43-97104C602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125" y="1511650"/>
            <a:ext cx="7766936" cy="1646302"/>
          </a:xfrm>
        </p:spPr>
        <p:txBody>
          <a:bodyPr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MAZAL TOV!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B49542-FC89-E241-80BB-802236B95C2C}"/>
              </a:ext>
            </a:extLst>
          </p:cNvPr>
          <p:cNvGrpSpPr/>
          <p:nvPr/>
        </p:nvGrpSpPr>
        <p:grpSpPr>
          <a:xfrm>
            <a:off x="3065276" y="3675486"/>
            <a:ext cx="4112635" cy="1371600"/>
            <a:chOff x="3352417" y="5065613"/>
            <a:chExt cx="4112635" cy="13716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D510662-9E74-DE4E-81CD-AE110648C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5F0D8FE-B6D1-1244-A7A9-AEAC43AF3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8341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ADED21F-7A78-E74A-8D1D-E437853A2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098" y="2533009"/>
            <a:ext cx="2042390" cy="17919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C9DF89-1FCB-614B-93BD-11B082BAC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302" y="2469696"/>
            <a:ext cx="2042390" cy="191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7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245" y="641915"/>
            <a:ext cx="9151642" cy="800974"/>
          </a:xfrm>
        </p:spPr>
        <p:txBody>
          <a:bodyPr lIns="0" tIns="0" rIns="0" bIns="0" anchor="ctr" anchorCtr="0"/>
          <a:lstStyle/>
          <a:p>
            <a:pPr algn="l"/>
            <a:r>
              <a:rPr lang="en-US" sz="4400" dirty="0">
                <a:solidFill>
                  <a:schemeClr val="accent2"/>
                </a:solidFill>
              </a:rPr>
              <a:t>BROOKLYN—QUEENS—LONG ISLAND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2A028D7-48BC-5442-9E75-A080A068EF04}"/>
              </a:ext>
            </a:extLst>
          </p:cNvPr>
          <p:cNvGrpSpPr/>
          <p:nvPr/>
        </p:nvGrpSpPr>
        <p:grpSpPr>
          <a:xfrm>
            <a:off x="3352417" y="5065613"/>
            <a:ext cx="4112635" cy="1371600"/>
            <a:chOff x="3352417" y="5065613"/>
            <a:chExt cx="4112635" cy="13716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B317B0-795A-AB43-BD00-76EEC1899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60CAF63-EDD8-334D-8857-A8227CCE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4C94AB4-EB30-7943-B0AE-B56FF9891323}"/>
              </a:ext>
            </a:extLst>
          </p:cNvPr>
          <p:cNvSpPr txBox="1"/>
          <p:nvPr/>
        </p:nvSpPr>
        <p:spPr>
          <a:xfrm>
            <a:off x="1129554" y="1460522"/>
            <a:ext cx="9283849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East Meadow Jewish Center Sisterhood—East Meadow,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Forest Hills Jewish Center Sisterhood—Forest Hills,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Hewlett-East Rockaway Jewish Centre Sisterhood—East Rockaway,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Midway Jewish Center Sisterhood—Syosset,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North Shore Jewish Center Sisterhood—Port Jefferson Station,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Shelter Rock Jewish Center Sisterhood—Roslyn,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Beth Sholom Sisterhood—Roslyn Heights,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Gates of Prayer Sisterhood—Flushing, NY</a:t>
            </a:r>
          </a:p>
        </p:txBody>
      </p:sp>
    </p:spTree>
    <p:extLst>
      <p:ext uri="{BB962C8B-B14F-4D97-AF65-F5344CB8AC3E}">
        <p14:creationId xmlns:p14="http://schemas.microsoft.com/office/powerpoint/2010/main" val="386829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97" y="596404"/>
            <a:ext cx="8991600" cy="875000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CENTRAL GREAT LAKES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6051CC-9BE8-5C42-8692-A4C9101D6C85}"/>
              </a:ext>
            </a:extLst>
          </p:cNvPr>
          <p:cNvGrpSpPr/>
          <p:nvPr/>
        </p:nvGrpSpPr>
        <p:grpSpPr>
          <a:xfrm>
            <a:off x="2879080" y="5179107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F22FFE4-DEB3-2942-8DF4-BA2894213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4656DAD-6D17-7842-8D0A-0EEB77FDE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CEEA8A-2C69-BF40-969B-5340BF0ADA2C}"/>
              </a:ext>
            </a:extLst>
          </p:cNvPr>
          <p:cNvSpPr txBox="1"/>
          <p:nvPr/>
        </p:nvSpPr>
        <p:spPr>
          <a:xfrm>
            <a:off x="785308" y="1524089"/>
            <a:ext cx="9520519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Adath Israel Congregation Sisterhood—Cincinnati, OH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Beth El Congregation Sisterhood—Pittsburgh, PA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Judea Sisterhood—Long Grove, IL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Shalom Sisterhood—Northbrook, IL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spc="-50" dirty="0">
                <a:solidFill>
                  <a:schemeClr val="tx2"/>
                </a:solidFill>
              </a:rPr>
              <a:t>Ezra </a:t>
            </a:r>
            <a:r>
              <a:rPr lang="en-US" sz="2200" spc="-50" dirty="0" err="1">
                <a:solidFill>
                  <a:schemeClr val="tx2"/>
                </a:solidFill>
              </a:rPr>
              <a:t>Habonim</a:t>
            </a:r>
            <a:r>
              <a:rPr lang="en-US" sz="2200" spc="-50" dirty="0">
                <a:solidFill>
                  <a:schemeClr val="tx2"/>
                </a:solidFill>
              </a:rPr>
              <a:t>, The Niles Township Jewish Congregation Sisterhood—Skokie, IL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North Suburban Synagogue Beth El Sisterhood—Highland Park, IL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Sisterhood of Congregation </a:t>
            </a:r>
            <a:r>
              <a:rPr lang="en-US" sz="2200" dirty="0" err="1">
                <a:solidFill>
                  <a:schemeClr val="tx2"/>
                </a:solidFill>
              </a:rPr>
              <a:t>Shaarey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Zedek</a:t>
            </a:r>
            <a:r>
              <a:rPr lang="en-US" sz="2200" dirty="0">
                <a:solidFill>
                  <a:schemeClr val="tx2"/>
                </a:solidFill>
              </a:rPr>
              <a:t>—Southfield, MI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Sisterhood of Congregation Beth Shalom—Oak Park, MI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Sisterhood of Congregation B’nai Moshe—W. Bloomfield, MI</a:t>
            </a:r>
          </a:p>
        </p:txBody>
      </p:sp>
    </p:spTree>
    <p:extLst>
      <p:ext uri="{BB962C8B-B14F-4D97-AF65-F5344CB8AC3E}">
        <p14:creationId xmlns:p14="http://schemas.microsoft.com/office/powerpoint/2010/main" val="290526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482" y="603667"/>
            <a:ext cx="8125609" cy="975316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FLORIDA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AF8AEA-C4FA-364C-AA67-DE2CF4BA83D2}"/>
              </a:ext>
            </a:extLst>
          </p:cNvPr>
          <p:cNvGrpSpPr/>
          <p:nvPr/>
        </p:nvGrpSpPr>
        <p:grpSpPr>
          <a:xfrm>
            <a:off x="2954384" y="4882733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907A60E-C009-234B-96AD-A617EAA68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40A10EE-7000-FB45-80E5-A9C362B7C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D96518B-6394-2E4F-B685-30F36252E3C0}"/>
              </a:ext>
            </a:extLst>
          </p:cNvPr>
          <p:cNvSpPr txBox="1"/>
          <p:nvPr/>
        </p:nvSpPr>
        <p:spPr>
          <a:xfrm>
            <a:off x="1818043" y="2040789"/>
            <a:ext cx="7573384" cy="238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Beth Torah Congregation Sisterhood—N. Miami Beach, FL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B'nai Torah Congregation Sisterhood—Boca Raton, FL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Shalom Sisterhood—Clearwater, FL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</a:t>
            </a:r>
            <a:r>
              <a:rPr lang="en-US" sz="2200" dirty="0" err="1">
                <a:solidFill>
                  <a:schemeClr val="tx2"/>
                </a:solidFill>
              </a:rPr>
              <a:t>Kol</a:t>
            </a:r>
            <a:r>
              <a:rPr lang="en-US" sz="2200" dirty="0">
                <a:solidFill>
                  <a:schemeClr val="tx2"/>
                </a:solidFill>
              </a:rPr>
              <a:t> Ami Sisterhood—Tampa, FL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Jacksonville Jewish Center Sisterhood—Jacksonville, FL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</a:t>
            </a:r>
            <a:r>
              <a:rPr lang="en-US" sz="2200" dirty="0" err="1">
                <a:solidFill>
                  <a:schemeClr val="tx2"/>
                </a:solidFill>
              </a:rPr>
              <a:t>Emanu</a:t>
            </a:r>
            <a:r>
              <a:rPr lang="en-US" sz="2200" dirty="0">
                <a:solidFill>
                  <a:schemeClr val="tx2"/>
                </a:solidFill>
              </a:rPr>
              <a:t>-El Sisterhood—Palm Beach</a:t>
            </a:r>
          </a:p>
        </p:txBody>
      </p:sp>
    </p:spTree>
    <p:extLst>
      <p:ext uri="{BB962C8B-B14F-4D97-AF65-F5344CB8AC3E}">
        <p14:creationId xmlns:p14="http://schemas.microsoft.com/office/powerpoint/2010/main" val="178019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343" y="601622"/>
            <a:ext cx="8991600" cy="867740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GARDEN STATE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8452EE-C28D-8F40-BD2B-420870A72580}"/>
              </a:ext>
            </a:extLst>
          </p:cNvPr>
          <p:cNvGrpSpPr/>
          <p:nvPr/>
        </p:nvGrpSpPr>
        <p:grpSpPr>
          <a:xfrm>
            <a:off x="3006827" y="4960385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54C614C-67C7-D44A-A87F-26B2DD2B7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83D25BA-4409-8F4B-B814-E50195B3C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0A3141F-310D-CF41-ABE7-537897CFC33B}"/>
              </a:ext>
            </a:extLst>
          </p:cNvPr>
          <p:cNvSpPr txBox="1"/>
          <p:nvPr/>
        </p:nvSpPr>
        <p:spPr>
          <a:xfrm>
            <a:off x="1269401" y="1686250"/>
            <a:ext cx="8498542" cy="3057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spcAft>
                <a:spcPts val="400"/>
              </a:spcAft>
            </a:pPr>
            <a:r>
              <a:rPr lang="en-US" sz="2200" spc="20" dirty="0">
                <a:solidFill>
                  <a:schemeClr val="tx2"/>
                </a:solidFill>
              </a:rPr>
              <a:t>B’nai Shalom-The Jewish Center of West Orange Sisterhood—</a:t>
            </a:r>
            <a:br>
              <a:rPr lang="en-US" sz="2200" spc="20" dirty="0">
                <a:solidFill>
                  <a:schemeClr val="tx2"/>
                </a:solidFill>
              </a:rPr>
            </a:br>
            <a:r>
              <a:rPr lang="en-US" sz="2200" spc="20" dirty="0">
                <a:solidFill>
                  <a:schemeClr val="tx2"/>
                </a:solidFill>
              </a:rPr>
              <a:t>West Orange, NJ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Highland Park Conservative Temple-</a:t>
            </a:r>
            <a:br>
              <a:rPr lang="en-US" sz="2200" dirty="0">
                <a:solidFill>
                  <a:schemeClr val="tx2"/>
                </a:solidFill>
              </a:rPr>
            </a:br>
            <a:r>
              <a:rPr lang="en-US" sz="2200" dirty="0">
                <a:solidFill>
                  <a:schemeClr val="tx2"/>
                </a:solidFill>
              </a:rPr>
              <a:t>Congregation Anshe </a:t>
            </a:r>
            <a:r>
              <a:rPr lang="en-US" sz="2200" dirty="0" err="1">
                <a:solidFill>
                  <a:schemeClr val="tx2"/>
                </a:solidFill>
              </a:rPr>
              <a:t>Emeth</a:t>
            </a:r>
            <a:r>
              <a:rPr lang="en-US" sz="2200" dirty="0">
                <a:solidFill>
                  <a:schemeClr val="tx2"/>
                </a:solidFill>
              </a:rPr>
              <a:t> Sisterhood—Highland Park, NJ</a:t>
            </a:r>
          </a:p>
          <a:p>
            <a:pPr marL="287338" indent="-287338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Miriam Sisterhood of </a:t>
            </a:r>
            <a:r>
              <a:rPr lang="en-US" sz="2200" dirty="0" err="1">
                <a:solidFill>
                  <a:schemeClr val="tx2"/>
                </a:solidFill>
              </a:rPr>
              <a:t>Oheb</a:t>
            </a:r>
            <a:r>
              <a:rPr lang="en-US" sz="2200" dirty="0">
                <a:solidFill>
                  <a:schemeClr val="tx2"/>
                </a:solidFill>
              </a:rPr>
              <a:t> Shalom—South Orange, NJ</a:t>
            </a:r>
          </a:p>
          <a:p>
            <a:pPr marL="917575" indent="-917575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Morristown Jewish Center Beit </a:t>
            </a:r>
            <a:r>
              <a:rPr lang="en-US" sz="2200" dirty="0" err="1">
                <a:solidFill>
                  <a:schemeClr val="tx2"/>
                </a:solidFill>
              </a:rPr>
              <a:t>Yisrael</a:t>
            </a:r>
            <a:r>
              <a:rPr lang="en-US" sz="2200" dirty="0">
                <a:solidFill>
                  <a:schemeClr val="tx2"/>
                </a:solidFill>
              </a:rPr>
              <a:t> Sisterhood—Morristown, NJ</a:t>
            </a:r>
          </a:p>
          <a:p>
            <a:pPr marL="917575" indent="-917575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Beth El /</a:t>
            </a:r>
            <a:r>
              <a:rPr lang="en-US" sz="2200" dirty="0" err="1">
                <a:solidFill>
                  <a:schemeClr val="tx2"/>
                </a:solidFill>
              </a:rPr>
              <a:t>Mekor</a:t>
            </a:r>
            <a:r>
              <a:rPr lang="en-US" sz="2200" dirty="0">
                <a:solidFill>
                  <a:schemeClr val="tx2"/>
                </a:solidFill>
              </a:rPr>
              <a:t> Chayim Sisterhood—Cranford, NJ</a:t>
            </a:r>
          </a:p>
          <a:p>
            <a:pPr marL="917575" indent="-917575"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Beth Shalom Sisterhood—Livingston, NJ</a:t>
            </a:r>
          </a:p>
        </p:txBody>
      </p:sp>
    </p:spTree>
    <p:extLst>
      <p:ext uri="{BB962C8B-B14F-4D97-AF65-F5344CB8AC3E}">
        <p14:creationId xmlns:p14="http://schemas.microsoft.com/office/powerpoint/2010/main" val="123576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097" y="797645"/>
            <a:ext cx="9118002" cy="1072135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INTERNATIONAL NORTHEAST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A3EFF9-599B-6E4C-A220-ADBF40F46CD0}"/>
              </a:ext>
            </a:extLst>
          </p:cNvPr>
          <p:cNvGrpSpPr/>
          <p:nvPr/>
        </p:nvGrpSpPr>
        <p:grpSpPr>
          <a:xfrm>
            <a:off x="3352417" y="5011483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0F9008B-72A2-2C47-A757-143EF0E05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4496F67-627C-034F-A27F-70488F926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B62C7BE-CA71-7347-B941-928E568BA739}"/>
              </a:ext>
            </a:extLst>
          </p:cNvPr>
          <p:cNvSpPr txBox="1"/>
          <p:nvPr/>
        </p:nvSpPr>
        <p:spPr>
          <a:xfrm>
            <a:off x="1721223" y="2183800"/>
            <a:ext cx="7788537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Beth David Women—Toronto, Ontario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Beth Tikvah Women—Toronto, Ontario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Shaare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Zedek</a:t>
            </a:r>
            <a:r>
              <a:rPr lang="en-US" sz="2200" dirty="0">
                <a:solidFill>
                  <a:schemeClr val="tx2"/>
                </a:solidFill>
              </a:rPr>
              <a:t> Sisterhood—Montreal, Quebec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Beth El Sisterhood—Rochester,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Women's Network of Temple Beth </a:t>
            </a:r>
            <a:r>
              <a:rPr lang="en-US" sz="2200" dirty="0" err="1">
                <a:solidFill>
                  <a:schemeClr val="tx2"/>
                </a:solidFill>
              </a:rPr>
              <a:t>Tzedek</a:t>
            </a:r>
            <a:r>
              <a:rPr lang="en-US" sz="2200" dirty="0">
                <a:solidFill>
                  <a:schemeClr val="tx2"/>
                </a:solidFill>
              </a:rPr>
              <a:t>—Williamsville, NY</a:t>
            </a:r>
          </a:p>
        </p:txBody>
      </p:sp>
    </p:spTree>
    <p:extLst>
      <p:ext uri="{BB962C8B-B14F-4D97-AF65-F5344CB8AC3E}">
        <p14:creationId xmlns:p14="http://schemas.microsoft.com/office/powerpoint/2010/main" val="83234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748" y="0"/>
            <a:ext cx="8991600" cy="974432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INTRACONTINENTAL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640CFE-5847-4342-A1C2-8C1A566D7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607" y="5615470"/>
            <a:ext cx="1245441" cy="11699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84B7E4-6A3E-D94F-87CD-5D67D7C6E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281" y="5615492"/>
            <a:ext cx="1333311" cy="11698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7BE21B-C6FB-D04F-890C-BA0D31072068}"/>
              </a:ext>
            </a:extLst>
          </p:cNvPr>
          <p:cNvSpPr txBox="1"/>
          <p:nvPr/>
        </p:nvSpPr>
        <p:spPr>
          <a:xfrm>
            <a:off x="1273181" y="892298"/>
            <a:ext cx="8839583" cy="471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B’nai </a:t>
            </a:r>
            <a:r>
              <a:rPr lang="en-US" sz="2200" dirty="0" err="1">
                <a:solidFill>
                  <a:schemeClr val="tx2"/>
                </a:solidFill>
              </a:rPr>
              <a:t>Amoona</a:t>
            </a:r>
            <a:r>
              <a:rPr lang="en-US" sz="2200" dirty="0">
                <a:solidFill>
                  <a:schemeClr val="tx2"/>
                </a:solidFill>
              </a:rPr>
              <a:t> Congregation Sisterhood—St. Louis, MO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CBS Women—Congregation </a:t>
            </a:r>
            <a:r>
              <a:rPr lang="en-US" sz="2200" dirty="0" err="1">
                <a:solidFill>
                  <a:schemeClr val="tx2"/>
                </a:solidFill>
              </a:rPr>
              <a:t>Brith</a:t>
            </a:r>
            <a:r>
              <a:rPr lang="en-US" sz="2200" dirty="0">
                <a:solidFill>
                  <a:schemeClr val="tx2"/>
                </a:solidFill>
              </a:rPr>
              <a:t> Shalom—Bellaire, TX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Agudas Achim Sisterhood—Austin, TX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</a:t>
            </a:r>
            <a:r>
              <a:rPr lang="en-US" sz="2200" dirty="0" err="1">
                <a:solidFill>
                  <a:schemeClr val="tx2"/>
                </a:solidFill>
              </a:rPr>
              <a:t>Anshai</a:t>
            </a:r>
            <a:r>
              <a:rPr lang="en-US" sz="2200" dirty="0">
                <a:solidFill>
                  <a:schemeClr val="tx2"/>
                </a:solidFill>
              </a:rPr>
              <a:t> Torah Sisterhood—Plano, TX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Shalom Sisterhood—Overland Park, KS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</a:t>
            </a:r>
            <a:r>
              <a:rPr lang="en-US" sz="2200" dirty="0" err="1">
                <a:solidFill>
                  <a:schemeClr val="tx2"/>
                </a:solidFill>
              </a:rPr>
              <a:t>Shaar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Hashalom</a:t>
            </a:r>
            <a:r>
              <a:rPr lang="en-US" sz="2200" dirty="0">
                <a:solidFill>
                  <a:schemeClr val="tx2"/>
                </a:solidFill>
              </a:rPr>
              <a:t> Sisterhood—Houston, TX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</a:t>
            </a:r>
            <a:r>
              <a:rPr lang="en-US" sz="2200" dirty="0" err="1">
                <a:solidFill>
                  <a:schemeClr val="tx2"/>
                </a:solidFill>
              </a:rPr>
              <a:t>Shaarey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Zedek</a:t>
            </a:r>
            <a:r>
              <a:rPr lang="en-US" sz="2200" dirty="0">
                <a:solidFill>
                  <a:schemeClr val="tx2"/>
                </a:solidFill>
              </a:rPr>
              <a:t> Sisterhood—Winnipeg Manitoba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Kol</a:t>
            </a:r>
            <a:r>
              <a:rPr lang="en-US" sz="2200" dirty="0">
                <a:solidFill>
                  <a:schemeClr val="tx2"/>
                </a:solidFill>
              </a:rPr>
              <a:t> Rinah Sisterhood—St. Louis, MO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Sisterhood of Congregation </a:t>
            </a:r>
            <a:r>
              <a:rPr lang="en-US" sz="2200" dirty="0" err="1">
                <a:solidFill>
                  <a:schemeClr val="tx2"/>
                </a:solidFill>
              </a:rPr>
              <a:t>Shearith</a:t>
            </a:r>
            <a:r>
              <a:rPr lang="en-US" sz="2200" dirty="0">
                <a:solidFill>
                  <a:schemeClr val="tx2"/>
                </a:solidFill>
              </a:rPr>
              <a:t> Israel—Dallas, TX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of Aaron Congregation Sisterhood—St. Paul, MN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Tifereth</a:t>
            </a:r>
            <a:r>
              <a:rPr lang="en-US" sz="2200" dirty="0">
                <a:solidFill>
                  <a:schemeClr val="tx2"/>
                </a:solidFill>
              </a:rPr>
              <a:t> Israel Women’s League—Des Moines, IA</a:t>
            </a:r>
          </a:p>
          <a:p>
            <a:pPr>
              <a:spcAft>
                <a:spcPts val="400"/>
              </a:spcAft>
            </a:pPr>
            <a:r>
              <a:rPr lang="en-US" sz="2200" spc="-20" dirty="0">
                <a:solidFill>
                  <a:schemeClr val="tx2"/>
                </a:solidFill>
              </a:rPr>
              <a:t>Women's League of Congregation </a:t>
            </a:r>
            <a:r>
              <a:rPr lang="en-US" sz="2200" spc="-20" dirty="0" err="1">
                <a:solidFill>
                  <a:schemeClr val="tx2"/>
                </a:solidFill>
              </a:rPr>
              <a:t>Etz</a:t>
            </a:r>
            <a:r>
              <a:rPr lang="en-US" sz="2200" spc="-20" dirty="0">
                <a:solidFill>
                  <a:schemeClr val="tx2"/>
                </a:solidFill>
              </a:rPr>
              <a:t> Chayim—Winnipeg Manitoba</a:t>
            </a:r>
          </a:p>
        </p:txBody>
      </p:sp>
    </p:spTree>
    <p:extLst>
      <p:ext uri="{BB962C8B-B14F-4D97-AF65-F5344CB8AC3E}">
        <p14:creationId xmlns:p14="http://schemas.microsoft.com/office/powerpoint/2010/main" val="112306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981" y="1569342"/>
            <a:ext cx="8991600" cy="663344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METRO NORTH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58D39F9-5677-E945-9395-9A466D77FA09}"/>
              </a:ext>
            </a:extLst>
          </p:cNvPr>
          <p:cNvGrpSpPr/>
          <p:nvPr/>
        </p:nvGrpSpPr>
        <p:grpSpPr>
          <a:xfrm>
            <a:off x="3298629" y="4925588"/>
            <a:ext cx="4112635" cy="1371600"/>
            <a:chOff x="3352417" y="5065613"/>
            <a:chExt cx="4112635" cy="13716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16C58E6-0868-2746-97E9-E35F5BE63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417" y="5065613"/>
              <a:ext cx="1460091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6934A8D-144B-1C4C-BF9C-56F0F075F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01947" y="5065655"/>
              <a:ext cx="1563105" cy="137146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973BA21-362F-DB49-A06A-9A013D56121D}"/>
              </a:ext>
            </a:extLst>
          </p:cNvPr>
          <p:cNvSpPr txBox="1"/>
          <p:nvPr/>
        </p:nvSpPr>
        <p:spPr>
          <a:xfrm>
            <a:off x="588981" y="3053381"/>
            <a:ext cx="9684571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Conservative Synagogue Adath Israel of Riverdale Sisterhood—Riverdale,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First Hebrew Congregation Sisterhood—Peekskill, NY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Yorktown Jewish Center Sisterhood—Yorktown Heights, NY</a:t>
            </a:r>
          </a:p>
        </p:txBody>
      </p:sp>
    </p:spTree>
    <p:extLst>
      <p:ext uri="{BB962C8B-B14F-4D97-AF65-F5344CB8AC3E}">
        <p14:creationId xmlns:p14="http://schemas.microsoft.com/office/powerpoint/2010/main" val="260762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00CF-FA79-4E7C-943C-2FBC9E9B4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569" y="113030"/>
            <a:ext cx="8991600" cy="856982"/>
          </a:xfrm>
        </p:spPr>
        <p:txBody>
          <a:bodyPr anchor="ctr"/>
          <a:lstStyle/>
          <a:p>
            <a:pPr algn="l"/>
            <a:r>
              <a:rPr lang="en-US" dirty="0">
                <a:solidFill>
                  <a:schemeClr val="accent2"/>
                </a:solidFill>
              </a:rPr>
              <a:t>MIDATLANTIC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1D7DB1-5C64-774D-95D7-7F29D6CC4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051" y="5399778"/>
            <a:ext cx="1460091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C817E6-75B0-E947-8360-E35587160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581" y="5399820"/>
            <a:ext cx="1563105" cy="13714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4E4957-9F38-6E47-BD38-3594BFB7E0A7}"/>
              </a:ext>
            </a:extLst>
          </p:cNvPr>
          <p:cNvSpPr txBox="1"/>
          <p:nvPr/>
        </p:nvSpPr>
        <p:spPr>
          <a:xfrm>
            <a:off x="1323191" y="970012"/>
            <a:ext cx="8240356" cy="432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Tikvah Sisterhood—Marlton, NJ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B’nai Jacob Sisterhood—Phoenixville, PA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Congregation Beth El Sisterhood—Voorhees, NJ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Ohev</a:t>
            </a:r>
            <a:r>
              <a:rPr lang="en-US" sz="2200" dirty="0">
                <a:solidFill>
                  <a:schemeClr val="tx2"/>
                </a:solidFill>
              </a:rPr>
              <a:t> Shalom of Bucks County Sisterhood—Richboro, PA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Shirat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Hayam</a:t>
            </a:r>
            <a:r>
              <a:rPr lang="en-US" sz="2200" dirty="0">
                <a:solidFill>
                  <a:schemeClr val="tx2"/>
                </a:solidFill>
              </a:rPr>
              <a:t> Sisterhood—Ventnor City, NJ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Sisterhood of Har Zion Temple—Penn Valley, PA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Beth Sholom Sisterhood—Cherry Hill, NJ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Har Zion Sisterhood—Mt. Holly, NJ</a:t>
            </a:r>
          </a:p>
          <a:p>
            <a:pPr>
              <a:spcAft>
                <a:spcPts val="400"/>
              </a:spcAft>
            </a:pPr>
            <a:r>
              <a:rPr lang="en-US" sz="2200" dirty="0">
                <a:solidFill>
                  <a:schemeClr val="tx2"/>
                </a:solidFill>
              </a:rPr>
              <a:t>Temple Sinai Sisterhood—Dresher, PA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Tiferet</a:t>
            </a:r>
            <a:r>
              <a:rPr lang="en-US" sz="2200" dirty="0">
                <a:solidFill>
                  <a:schemeClr val="tx2"/>
                </a:solidFill>
              </a:rPr>
              <a:t> Bet Israel Women’s League—Blue Bell, PA</a:t>
            </a:r>
          </a:p>
          <a:p>
            <a:pPr>
              <a:spcAft>
                <a:spcPts val="400"/>
              </a:spcAft>
            </a:pPr>
            <a:r>
              <a:rPr lang="en-US" sz="2200" dirty="0" err="1">
                <a:solidFill>
                  <a:schemeClr val="tx2"/>
                </a:solidFill>
              </a:rPr>
              <a:t>Tifereth</a:t>
            </a:r>
            <a:r>
              <a:rPr lang="en-US" sz="2200" dirty="0">
                <a:solidFill>
                  <a:schemeClr val="tx2"/>
                </a:solidFill>
              </a:rPr>
              <a:t> Israel of Lower Bucks County Sisterhood—Bensalem, PA</a:t>
            </a:r>
          </a:p>
        </p:txBody>
      </p:sp>
    </p:spTree>
    <p:extLst>
      <p:ext uri="{BB962C8B-B14F-4D97-AF65-F5344CB8AC3E}">
        <p14:creationId xmlns:p14="http://schemas.microsoft.com/office/powerpoint/2010/main" val="397100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rgbClr val="FEFFFF"/>
      </a:dk1>
      <a:lt1>
        <a:srgbClr val="FFFFFF"/>
      </a:lt1>
      <a:dk2>
        <a:srgbClr val="454551"/>
      </a:dk2>
      <a:lt2>
        <a:srgbClr val="D8D9DC"/>
      </a:lt2>
      <a:accent1>
        <a:srgbClr val="66ABBC"/>
      </a:accent1>
      <a:accent2>
        <a:srgbClr val="D67485"/>
      </a:accent2>
      <a:accent3>
        <a:srgbClr val="4EA6DC"/>
      </a:accent3>
      <a:accent4>
        <a:srgbClr val="C89275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809</Words>
  <Application>Microsoft Macintosh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THE JEWELS IN THE CROWN</vt:lpstr>
      <vt:lpstr>BROOKLYN—QUEENS—LONG ISLAND</vt:lpstr>
      <vt:lpstr>CENTRAL GREAT LAKES</vt:lpstr>
      <vt:lpstr>FLORIDA</vt:lpstr>
      <vt:lpstr>GARDEN STATE</vt:lpstr>
      <vt:lpstr>INTERNATIONAL NORTHEAST</vt:lpstr>
      <vt:lpstr>INTRACONTINENTAL</vt:lpstr>
      <vt:lpstr>METRO NORTH</vt:lpstr>
      <vt:lpstr>MIDATLANTIC</vt:lpstr>
      <vt:lpstr>NORTH ATLANTIC</vt:lpstr>
      <vt:lpstr>NORTH X NORTHWEST</vt:lpstr>
      <vt:lpstr>PACIFIC SOUTHWEST</vt:lpstr>
      <vt:lpstr>SEABOARD</vt:lpstr>
      <vt:lpstr>SOUTHERN</vt:lpstr>
      <vt:lpstr>MAZAL TOV!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JEWEL IN THE CROWN</dc:title>
  <dc:creator>Microsoft Office User</dc:creator>
  <cp:lastModifiedBy>Microsoft Office User</cp:lastModifiedBy>
  <cp:revision>95</cp:revision>
  <dcterms:created xsi:type="dcterms:W3CDTF">2020-06-10T20:45:52Z</dcterms:created>
  <dcterms:modified xsi:type="dcterms:W3CDTF">2020-06-11T17:32:55Z</dcterms:modified>
</cp:coreProperties>
</file>